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7" r:id="rId5"/>
    <p:sldId id="263" r:id="rId6"/>
    <p:sldId id="265" r:id="rId7"/>
    <p:sldId id="261" r:id="rId8"/>
    <p:sldId id="264" r:id="rId9"/>
    <p:sldId id="266" r:id="rId10"/>
    <p:sldId id="268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4919B-4047-4DB1-8B39-23A42AEBA556}" type="datetimeFigureOut">
              <a:rPr lang="hu-HU" smtClean="0"/>
              <a:pPr/>
              <a:t>2016.04.25.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szövetségesek győzelme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Ki volt </a:t>
            </a:r>
            <a:r>
              <a:rPr lang="hu-HU" dirty="0" err="1" smtClean="0"/>
              <a:t>Wernher</a:t>
            </a:r>
            <a:r>
              <a:rPr lang="hu-HU" dirty="0" smtClean="0"/>
              <a:t> von Braun?</a:t>
            </a:r>
          </a:p>
          <a:p>
            <a:r>
              <a:rPr lang="hu-HU" dirty="0" smtClean="0"/>
              <a:t>Mi volt a Hannibal-hadművelet?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2060902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Amiről kevesebb szó esik…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1115616" y="1600200"/>
            <a:ext cx="6624736" cy="49971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Teherán (1943. nov.)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/>
          <a:lstStyle/>
          <a:p>
            <a:r>
              <a:rPr lang="hu-HU" dirty="0" smtClean="0"/>
              <a:t>A 2. front megnyitása </a:t>
            </a:r>
            <a:r>
              <a:rPr lang="hu-HU" dirty="0" err="1" smtClean="0"/>
              <a:t>Normandiában</a:t>
            </a:r>
            <a:endParaRPr lang="hu-HU" dirty="0" smtClean="0"/>
          </a:p>
          <a:p>
            <a:r>
              <a:rPr lang="hu-HU" dirty="0" smtClean="0"/>
              <a:t>Az európai háború végén Sztálin megtámadja Japánt, felmondva a vele kötött meg nem támadási egyezményt</a:t>
            </a:r>
          </a:p>
          <a:p>
            <a:r>
              <a:rPr lang="hu-HU" dirty="0" smtClean="0"/>
              <a:t>Sztálin 1939/40-es területszerzéseit jóváhagyják</a:t>
            </a:r>
            <a:br>
              <a:rPr lang="hu-HU" dirty="0" smtClean="0"/>
            </a:br>
            <a:r>
              <a:rPr lang="hu-HU" dirty="0" smtClean="0"/>
              <a:t>	nem a Balkánon lesz a 2. front, Köztes-Európa szovjet zóna lesz</a:t>
            </a:r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 flipV="1">
            <a:off x="395536" y="4519984"/>
            <a:ext cx="50405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58112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„csodafegyverek”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6851104" cy="5069160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/>
              <a:t>A náci propaganda szerint képesek a háború megnyerésére.</a:t>
            </a:r>
          </a:p>
          <a:p>
            <a:pPr algn="just"/>
            <a:r>
              <a:rPr lang="hu-HU" dirty="0" smtClean="0"/>
              <a:t>A V-1 pilóta nélküli szárnyas bomba, majd a V-2 közép- hatótávolságú rakéták 1944-ben ismét bombázzák Londont és a partra szállt szövetségeseket, de a háború menetét megfordítani már nem tudják. </a:t>
            </a:r>
            <a:br>
              <a:rPr lang="hu-HU" dirty="0" smtClean="0"/>
            </a:br>
            <a:r>
              <a:rPr lang="hu-HU" dirty="0" smtClean="0"/>
              <a:t>A polgári áldozatok számát növelték.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692696"/>
            <a:ext cx="1440160" cy="481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7452320" y="594928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V-2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2127165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/>
          </a:bodyPr>
          <a:lstStyle/>
          <a:p>
            <a:r>
              <a:rPr lang="hu-HU" dirty="0" smtClean="0"/>
              <a:t>A moszkvai cetli (szalvéta)	TK. 249.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1944. okt.: Churchill és Sztálin találkozója</a:t>
            </a:r>
          </a:p>
          <a:p>
            <a:r>
              <a:rPr lang="hu-HU" dirty="0" smtClean="0"/>
              <a:t>A köztes-európai érdekszférák kérdése</a:t>
            </a:r>
            <a:br>
              <a:rPr lang="hu-HU" dirty="0" smtClean="0"/>
            </a:br>
            <a:endParaRPr lang="hu-HU" dirty="0" smtClean="0"/>
          </a:p>
          <a:p>
            <a:r>
              <a:rPr lang="hu-HU" dirty="0" smtClean="0"/>
              <a:t>Szándékosan nem beszélnek Lengyelország kérdéséről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2764888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Jalta (1945. febr.)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836712"/>
            <a:ext cx="8507288" cy="5688632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/>
              <a:t>Egy beteg </a:t>
            </a:r>
            <a:r>
              <a:rPr lang="hu-HU" dirty="0"/>
              <a:t>R</a:t>
            </a:r>
            <a:r>
              <a:rPr lang="hu-HU" dirty="0" smtClean="0"/>
              <a:t>oosevelt, a házigazdával a befolyási zónákról egyedül alkudozó Churchill…</a:t>
            </a:r>
          </a:p>
          <a:p>
            <a:pPr algn="just"/>
            <a:r>
              <a:rPr lang="hu-HU" b="1" dirty="0" smtClean="0"/>
              <a:t>A háború utáni Európa képe: </a:t>
            </a:r>
            <a:br>
              <a:rPr lang="hu-HU" b="1" dirty="0" smtClean="0"/>
            </a:br>
            <a:r>
              <a:rPr lang="hu-HU" dirty="0" err="1" smtClean="0"/>
              <a:t>-a</a:t>
            </a:r>
            <a:r>
              <a:rPr lang="hu-HU" dirty="0" smtClean="0"/>
              <a:t> lengyel határok nyugatra tolása</a:t>
            </a:r>
            <a:br>
              <a:rPr lang="hu-HU" dirty="0" smtClean="0"/>
            </a:br>
            <a:r>
              <a:rPr lang="hu-HU" dirty="0" err="1" smtClean="0"/>
              <a:t>-szovjet</a:t>
            </a:r>
            <a:r>
              <a:rPr lang="hu-HU" dirty="0" smtClean="0"/>
              <a:t> ígéret a szabad választásokra Lengyelországban</a:t>
            </a:r>
            <a:br>
              <a:rPr lang="hu-HU" dirty="0" smtClean="0"/>
            </a:br>
            <a:r>
              <a:rPr lang="hu-HU" dirty="0" smtClean="0"/>
              <a:t>-4 megszállási zóna lesz (</a:t>
            </a:r>
            <a:r>
              <a:rPr lang="hu-HU" dirty="0" err="1" smtClean="0"/>
              <a:t>fr</a:t>
            </a:r>
            <a:r>
              <a:rPr lang="hu-HU" dirty="0" smtClean="0"/>
              <a:t>. </a:t>
            </a:r>
            <a:r>
              <a:rPr lang="hu-HU" dirty="0"/>
              <a:t>i</a:t>
            </a:r>
            <a:r>
              <a:rPr lang="hu-HU" dirty="0" smtClean="0"/>
              <a:t>s) Németországban </a:t>
            </a:r>
            <a:br>
              <a:rPr lang="hu-HU" dirty="0" smtClean="0"/>
            </a:br>
            <a:r>
              <a:rPr lang="hu-HU" dirty="0" err="1" smtClean="0"/>
              <a:t>-No</a:t>
            </a:r>
            <a:r>
              <a:rPr lang="hu-HU" dirty="0" smtClean="0"/>
              <a:t>. </a:t>
            </a:r>
            <a:r>
              <a:rPr lang="hu-HU" dirty="0"/>
              <a:t>á</a:t>
            </a:r>
            <a:r>
              <a:rPr lang="hu-HU" dirty="0" smtClean="0"/>
              <a:t>ruban is fizethet jóvátételt</a:t>
            </a:r>
            <a:br>
              <a:rPr lang="hu-HU" dirty="0" smtClean="0"/>
            </a:br>
            <a:r>
              <a:rPr lang="hu-HU" dirty="0" err="1" smtClean="0"/>
              <a:t>-szavakban</a:t>
            </a:r>
            <a:r>
              <a:rPr lang="hu-HU" dirty="0" smtClean="0"/>
              <a:t> elfogadják Köztes- Európa országainak szabad fejlődését </a:t>
            </a:r>
            <a:br>
              <a:rPr lang="hu-HU" dirty="0" smtClean="0"/>
            </a:br>
            <a:r>
              <a:rPr lang="hu-HU" dirty="0" smtClean="0"/>
              <a:t>(a valóság: óriási szovjet haderő van jelen!)</a:t>
            </a:r>
          </a:p>
          <a:p>
            <a:pPr algn="just"/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3318661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Néró-parancs (1945. márc.)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Minden katonai, közlekedési, ipari, ellátási, hírszerzési objektum megsemmisítendő Németországban. Sokan szabotálják (pl. a hadügyminiszter </a:t>
            </a:r>
            <a:r>
              <a:rPr lang="hu-HU" dirty="0" err="1" smtClean="0"/>
              <a:t>Speer</a:t>
            </a:r>
            <a:r>
              <a:rPr lang="hu-HU" dirty="0" smtClean="0"/>
              <a:t>).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4259368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hu-HU" dirty="0" smtClean="0"/>
              <a:t>A háború véget ér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256584"/>
          </a:xfrm>
        </p:spPr>
        <p:txBody>
          <a:bodyPr>
            <a:normAutofit fontScale="92500" lnSpcReduction="20000"/>
          </a:bodyPr>
          <a:lstStyle/>
          <a:p>
            <a:r>
              <a:rPr lang="hu-HU" b="1" dirty="0" smtClean="0"/>
              <a:t>San Francisco (1945. ápr.-jún</a:t>
            </a:r>
            <a:r>
              <a:rPr lang="hu-HU" b="1" dirty="0"/>
              <a:t>.</a:t>
            </a:r>
            <a:r>
              <a:rPr lang="hu-HU" b="1" dirty="0" smtClean="0"/>
              <a:t>): az ENSZ létrehozása </a:t>
            </a:r>
            <a:r>
              <a:rPr lang="hu-HU" dirty="0" smtClean="0"/>
              <a:t>a nemzetközi béke, biztonság garantálására</a:t>
            </a:r>
          </a:p>
          <a:p>
            <a:r>
              <a:rPr lang="hu-HU" dirty="0" smtClean="0"/>
              <a:t>A szövetségesek találkozása az Elbánál (Roosevelt már halott)</a:t>
            </a:r>
          </a:p>
          <a:p>
            <a:r>
              <a:rPr lang="hu-HU" dirty="0" smtClean="0"/>
              <a:t>Hitler feleségül veszi barátnőjét, Eva Braunt, és öngyilkos lesz</a:t>
            </a:r>
          </a:p>
          <a:p>
            <a:r>
              <a:rPr lang="hu-HU" dirty="0" smtClean="0"/>
              <a:t>A Vörös Hadsereg beveszi Berlint (1945. máj. 2.)</a:t>
            </a:r>
          </a:p>
          <a:p>
            <a:r>
              <a:rPr lang="hu-HU" dirty="0" smtClean="0"/>
              <a:t>A német kapituláció (1945. máj. 8.)</a:t>
            </a:r>
            <a:br>
              <a:rPr lang="hu-HU" dirty="0" smtClean="0"/>
            </a:br>
            <a:endParaRPr lang="hu-HU" dirty="0" smtClean="0"/>
          </a:p>
          <a:p>
            <a:r>
              <a:rPr lang="hu-HU" i="1" dirty="0" smtClean="0"/>
              <a:t>az USA eredetileg itt akarta ledobni az atombombát, de az még nem készült el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1928557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Potsdam (1945. júl.)</a:t>
            </a:r>
            <a:br>
              <a:rPr lang="hu-HU" dirty="0" smtClean="0"/>
            </a:br>
            <a:r>
              <a:rPr lang="hu-HU" dirty="0" err="1" smtClean="0"/>
              <a:t>Sztálin-Attlee-Truman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No. keleti határainak rögzítése</a:t>
            </a:r>
          </a:p>
          <a:p>
            <a:r>
              <a:rPr lang="hu-HU" dirty="0" smtClean="0"/>
              <a:t>A megszállás övezetek szerint…</a:t>
            </a:r>
          </a:p>
          <a:p>
            <a:r>
              <a:rPr lang="hu-HU" dirty="0" smtClean="0"/>
              <a:t>A háborús bűnösök felelősségre vonása …</a:t>
            </a:r>
          </a:p>
          <a:p>
            <a:r>
              <a:rPr lang="hu-HU" dirty="0" smtClean="0"/>
              <a:t>A német nép kollektív bűnösségére való tekintettel Köztes-Európa országaiból vissza kell őket telepíteni Németországba…		</a:t>
            </a:r>
          </a:p>
          <a:p>
            <a:endParaRPr lang="hu-HU" dirty="0"/>
          </a:p>
          <a:p>
            <a:r>
              <a:rPr lang="hu-HU" dirty="0" smtClean="0"/>
              <a:t>Még erősebb az együttműködés, mint az amerikai-szovjet szembenállás!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507724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Japán vereség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Oppenheimer vezetésével titkos sivatagi kísérletek zajlottak az USA-ban (Los </a:t>
            </a:r>
            <a:r>
              <a:rPr lang="hu-HU" dirty="0" err="1" smtClean="0"/>
              <a:t>Alamos-i</a:t>
            </a:r>
            <a:r>
              <a:rPr lang="hu-HU" dirty="0" smtClean="0"/>
              <a:t> bázis) atombomba kifejlesztésére és felhasználására magyar közreműködéssel (Teller Ede)</a:t>
            </a:r>
          </a:p>
          <a:p>
            <a:r>
              <a:rPr lang="hu-HU" dirty="0" smtClean="0"/>
              <a:t>Atombombák ledobása, hogy az USA-nak a jelentős katonai áldozatot ne kelljen vállalni a </a:t>
            </a:r>
            <a:r>
              <a:rPr lang="hu-HU" dirty="0" err="1" smtClean="0"/>
              <a:t>kamikaze-harcosok</a:t>
            </a:r>
            <a:r>
              <a:rPr lang="hu-HU" dirty="0" smtClean="0"/>
              <a:t> ellenében</a:t>
            </a:r>
            <a:br>
              <a:rPr lang="hu-HU" dirty="0" smtClean="0"/>
            </a:br>
            <a:r>
              <a:rPr lang="hu-HU" b="1" dirty="0" smtClean="0"/>
              <a:t>Hirosima (1945. aug. 6. ), Nagaszaki (1945. aug. 9.)</a:t>
            </a:r>
          </a:p>
          <a:p>
            <a:r>
              <a:rPr lang="hu-HU" dirty="0" smtClean="0"/>
              <a:t>A két bomba ledobása üzenet Japánnak—de üzenet a </a:t>
            </a:r>
            <a:r>
              <a:rPr lang="hu-HU" dirty="0" err="1"/>
              <a:t>S</a:t>
            </a:r>
            <a:r>
              <a:rPr lang="hu-HU" dirty="0" err="1" smtClean="0"/>
              <a:t>zu.-nak</a:t>
            </a:r>
            <a:r>
              <a:rPr lang="hu-HU" dirty="0" smtClean="0"/>
              <a:t> is; tkp. </a:t>
            </a:r>
            <a:r>
              <a:rPr lang="hu-HU" i="1" dirty="0" smtClean="0"/>
              <a:t>elkezdődött a hidegháború, a fegyverkezési verseny</a:t>
            </a:r>
          </a:p>
          <a:p>
            <a:r>
              <a:rPr lang="hu-HU" dirty="0" smtClean="0"/>
              <a:t>A japán császár így jelentős presztízsveszteség nélkül kapitulálhat </a:t>
            </a:r>
            <a:r>
              <a:rPr lang="hu-HU" b="1" dirty="0" smtClean="0"/>
              <a:t>(1945. szept. 2.</a:t>
            </a:r>
            <a:r>
              <a:rPr lang="hu-HU" dirty="0" smtClean="0"/>
              <a:t>); e napot az ország az új idők kezdetének tekinti</a:t>
            </a:r>
          </a:p>
          <a:p>
            <a:r>
              <a:rPr lang="hu-HU" dirty="0" smtClean="0"/>
              <a:t>Az utolsó japán katonát 1974-ben találják meg a dzsungelben; ő nem tudott a világháború végéről, országa fegyverletételéről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1438738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313</Words>
  <Application>Microsoft Office PowerPoint</Application>
  <PresentationFormat>Diavetítés a képernyőre (4:3 oldalarány)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A szövetségesek győzelme</vt:lpstr>
      <vt:lpstr>Teherán (1943. nov.)</vt:lpstr>
      <vt:lpstr>A „csodafegyverek”</vt:lpstr>
      <vt:lpstr>A moszkvai cetli (szalvéta) TK. 249.</vt:lpstr>
      <vt:lpstr>Jalta (1945. febr.)</vt:lpstr>
      <vt:lpstr>A Néró-parancs (1945. márc.)</vt:lpstr>
      <vt:lpstr>A háború véget ér</vt:lpstr>
      <vt:lpstr>Potsdam (1945. júl.) Sztálin-Attlee-Truman</vt:lpstr>
      <vt:lpstr>Japán vereség</vt:lpstr>
      <vt:lpstr>Amiről kevesebb szó esik…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szövetségesek győzelme</dc:title>
  <dc:creator>Felhasználó</dc:creator>
  <cp:lastModifiedBy>konyvtar1</cp:lastModifiedBy>
  <cp:revision>19</cp:revision>
  <dcterms:created xsi:type="dcterms:W3CDTF">2015-04-05T18:14:42Z</dcterms:created>
  <dcterms:modified xsi:type="dcterms:W3CDTF">2016-04-25T14:21:05Z</dcterms:modified>
</cp:coreProperties>
</file>